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454" r:id="rId3"/>
    <p:sldId id="455" r:id="rId4"/>
    <p:sldId id="456" r:id="rId5"/>
    <p:sldId id="457" r:id="rId6"/>
    <p:sldId id="458" r:id="rId7"/>
    <p:sldId id="459" r:id="rId8"/>
    <p:sldId id="460" r:id="rId9"/>
    <p:sldId id="461" r:id="rId10"/>
    <p:sldId id="462" r:id="rId11"/>
    <p:sldId id="463" r:id="rId12"/>
    <p:sldId id="464" r:id="rId13"/>
    <p:sldId id="465" r:id="rId14"/>
    <p:sldId id="466" r:id="rId15"/>
    <p:sldId id="467" r:id="rId16"/>
    <p:sldId id="468"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306" r:id="rId31"/>
    <p:sldId id="307" r:id="rId32"/>
    <p:sldId id="308" r:id="rId33"/>
    <p:sldId id="309" r:id="rId34"/>
    <p:sldId id="310" r:id="rId35"/>
    <p:sldId id="311" r:id="rId36"/>
    <p:sldId id="312" r:id="rId37"/>
    <p:sldId id="313" r:id="rId38"/>
    <p:sldId id="314" r:id="rId39"/>
    <p:sldId id="315" r:id="rId40"/>
    <p:sldId id="316" r:id="rId41"/>
    <p:sldId id="317" r:id="rId42"/>
    <p:sldId id="318" r:id="rId43"/>
    <p:sldId id="319" r:id="rId44"/>
    <p:sldId id="381" r:id="rId45"/>
    <p:sldId id="382" r:id="rId46"/>
    <p:sldId id="383" r:id="rId47"/>
    <p:sldId id="384" r:id="rId48"/>
    <p:sldId id="385" r:id="rId49"/>
    <p:sldId id="386" r:id="rId50"/>
    <p:sldId id="387" r:id="rId51"/>
    <p:sldId id="388" r:id="rId52"/>
    <p:sldId id="389" r:id="rId53"/>
    <p:sldId id="390" r:id="rId54"/>
    <p:sldId id="391" r:id="rId55"/>
    <p:sldId id="392" r:id="rId56"/>
    <p:sldId id="393" r:id="rId57"/>
    <p:sldId id="394" r:id="rId58"/>
    <p:sldId id="395" r:id="rId59"/>
    <p:sldId id="396" r:id="rId60"/>
    <p:sldId id="397" r:id="rId61"/>
    <p:sldId id="398" r:id="rId62"/>
    <p:sldId id="399" r:id="rId63"/>
    <p:sldId id="484" r:id="rId64"/>
    <p:sldId id="485" r:id="rId65"/>
    <p:sldId id="486" r:id="rId66"/>
    <p:sldId id="487" r:id="rId67"/>
    <p:sldId id="488" r:id="rId68"/>
    <p:sldId id="489" r:id="rId69"/>
    <p:sldId id="490" r:id="rId70"/>
    <p:sldId id="491" r:id="rId71"/>
    <p:sldId id="492" r:id="rId72"/>
    <p:sldId id="493" r:id="rId73"/>
    <p:sldId id="494" r:id="rId74"/>
    <p:sldId id="495" r:id="rId75"/>
    <p:sldId id="496" r:id="rId76"/>
    <p:sldId id="497" r:id="rId77"/>
    <p:sldId id="498" r:id="rId78"/>
    <p:sldId id="499" r:id="rId79"/>
    <p:sldId id="500" r:id="rId80"/>
    <p:sldId id="501" r:id="rId81"/>
    <p:sldId id="412" r:id="rId82"/>
    <p:sldId id="413" r:id="rId83"/>
    <p:sldId id="414" r:id="rId84"/>
    <p:sldId id="415" r:id="rId85"/>
    <p:sldId id="416" r:id="rId86"/>
    <p:sldId id="417" r:id="rId87"/>
    <p:sldId id="418" r:id="rId88"/>
    <p:sldId id="419" r:id="rId89"/>
    <p:sldId id="420" r:id="rId90"/>
    <p:sldId id="421" r:id="rId91"/>
    <p:sldId id="422" r:id="rId92"/>
    <p:sldId id="423" r:id="rId93"/>
    <p:sldId id="424" r:id="rId94"/>
    <p:sldId id="425" r:id="rId95"/>
    <p:sldId id="426" r:id="rId96"/>
    <p:sldId id="441" r:id="rId97"/>
    <p:sldId id="427" r:id="rId98"/>
    <p:sldId id="428" r:id="rId99"/>
    <p:sldId id="469" r:id="rId100"/>
    <p:sldId id="470" r:id="rId101"/>
    <p:sldId id="471" r:id="rId102"/>
    <p:sldId id="472" r:id="rId103"/>
    <p:sldId id="473" r:id="rId104"/>
    <p:sldId id="474" r:id="rId105"/>
    <p:sldId id="475" r:id="rId106"/>
    <p:sldId id="476" r:id="rId107"/>
    <p:sldId id="477" r:id="rId108"/>
    <p:sldId id="478" r:id="rId109"/>
    <p:sldId id="479" r:id="rId110"/>
    <p:sldId id="480" r:id="rId111"/>
    <p:sldId id="481" r:id="rId112"/>
    <p:sldId id="482" r:id="rId113"/>
    <p:sldId id="483" r:id="rId11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620" autoAdjust="0"/>
    <p:restoredTop sz="94660" autoAdjust="0"/>
  </p:normalViewPr>
  <p:slideViewPr>
    <p:cSldViewPr>
      <p:cViewPr varScale="1">
        <p:scale>
          <a:sx n="141" d="100"/>
          <a:sy n="141" d="100"/>
        </p:scale>
        <p:origin x="-112" y="-248"/>
      </p:cViewPr>
      <p:guideLst>
        <p:guide orient="horz" pos="2160"/>
        <p:guide pos="2880"/>
      </p:guideLst>
    </p:cSldViewPr>
  </p:slideViewPr>
  <p:outlineViewPr>
    <p:cViewPr>
      <p:scale>
        <a:sx n="33" d="100"/>
        <a:sy n="33" d="100"/>
      </p:scale>
      <p:origin x="0" y="870"/>
    </p:cViewPr>
  </p:outlineViewPr>
  <p:notesTextViewPr>
    <p:cViewPr>
      <p:scale>
        <a:sx n="1" d="1"/>
        <a:sy n="1" d="1"/>
      </p:scale>
      <p:origin x="0" y="0"/>
    </p:cViewPr>
  </p:notesTextViewPr>
  <p:sorterViewPr>
    <p:cViewPr>
      <p:scale>
        <a:sx n="180" d="100"/>
        <a:sy n="180" d="100"/>
      </p:scale>
      <p:origin x="0" y="9888"/>
    </p:cViewPr>
  </p:sorter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printerSettings" Target="printerSettings/printerSettings1.bin"/><Relationship Id="rId116" Type="http://schemas.openxmlformats.org/officeDocument/2006/relationships/presProps" Target="presProps.xml"/><Relationship Id="rId117" Type="http://schemas.openxmlformats.org/officeDocument/2006/relationships/viewProps" Target="viewProps.xml"/><Relationship Id="rId118" Type="http://schemas.openxmlformats.org/officeDocument/2006/relationships/theme" Target="theme/theme1.xml"/><Relationship Id="rId119" Type="http://schemas.openxmlformats.org/officeDocument/2006/relationships/tableStyles" Target="tableStyle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407740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927726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1940428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3389162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195210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1342301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3513509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205756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1407770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31610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896EF38A-2458-4C84-95D5-36DAEFCA0E5D}" type="datetimeFigureOut">
              <a:rPr lang="es-MX" smtClean="0"/>
              <a:t>08/11/12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5F43CE0-0B8C-4D43-A22C-4C00E83B1321}" type="slidenum">
              <a:rPr lang="es-MX" smtClean="0"/>
              <a:t>‹Nr.›</a:t>
            </a:fld>
            <a:endParaRPr lang="es-MX"/>
          </a:p>
        </p:txBody>
      </p:sp>
    </p:spTree>
    <p:extLst>
      <p:ext uri="{BB962C8B-B14F-4D97-AF65-F5344CB8AC3E}">
        <p14:creationId xmlns:p14="http://schemas.microsoft.com/office/powerpoint/2010/main" val="38103538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6EF38A-2458-4C84-95D5-36DAEFCA0E5D}" type="datetimeFigureOut">
              <a:rPr lang="es-MX" smtClean="0"/>
              <a:t>08/11/12</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F43CE0-0B8C-4D43-A22C-4C00E83B1321}" type="slidenum">
              <a:rPr lang="es-MX" smtClean="0"/>
              <a:t>‹Nr.›</a:t>
            </a:fld>
            <a:endParaRPr lang="es-MX"/>
          </a:p>
        </p:txBody>
      </p:sp>
    </p:spTree>
    <p:extLst>
      <p:ext uri="{BB962C8B-B14F-4D97-AF65-F5344CB8AC3E}">
        <p14:creationId xmlns:p14="http://schemas.microsoft.com/office/powerpoint/2010/main" val="4021552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7.xml"/><Relationship Id="rId4" Type="http://schemas.openxmlformats.org/officeDocument/2006/relationships/slide" Target="slide24.xml"/><Relationship Id="rId5" Type="http://schemas.openxmlformats.org/officeDocument/2006/relationships/slide" Target="slide44.xml"/><Relationship Id="rId6" Type="http://schemas.openxmlformats.org/officeDocument/2006/relationships/slide" Target="slide63.xml"/><Relationship Id="rId7" Type="http://schemas.openxmlformats.org/officeDocument/2006/relationships/slide" Target="slide80.xml"/><Relationship Id="rId8" Type="http://schemas.openxmlformats.org/officeDocument/2006/relationships/slide" Target="slide99.xml"/><Relationship Id="rId9" Type="http://schemas.openxmlformats.org/officeDocument/2006/relationships/slide" Target="slide105.xml"/><Relationship Id="rId10" Type="http://schemas.openxmlformats.org/officeDocument/2006/relationships/hyperlink" Target="file:///\\cifs.hmdc.harvard.edu\vrios\Jobs\FinalWritings\CosciaRios2012_WhereHowCriminalsOperate.pdf" TargetMode="External"/><Relationship Id="rId1" Type="http://schemas.openxmlformats.org/officeDocument/2006/relationships/slideLayout" Target="../slideLayouts/slideLayout7.xml"/><Relationship Id="rId2" Type="http://schemas.openxmlformats.org/officeDocument/2006/relationships/slide" Target="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slide" Target="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slide" Target="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slide" Target="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slide" Target="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slide" Target="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slide" Target="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slide" Target="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slide" Target="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slide" Target="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slide" Target="slid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slide" Target="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slide" Target="sl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slide" Target="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 Id="rId3" Type="http://schemas.openxmlformats.org/officeDocument/2006/relationships/slide" Target="sl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 Id="rId3" Type="http://schemas.openxmlformats.org/officeDocument/2006/relationships/slide" Target="sl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 Id="rId3" Type="http://schemas.openxmlformats.org/officeDocument/2006/relationships/slide" Target="sl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 Id="rId3" Type="http://schemas.openxmlformats.org/officeDocument/2006/relationships/slide" Target="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 Id="rId3" Type="http://schemas.openxmlformats.org/officeDocument/2006/relationships/slide" Target="sl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 Id="rId3" Type="http://schemas.openxmlformats.org/officeDocument/2006/relationships/slide" Target="slid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 Id="rId3" Type="http://schemas.openxmlformats.org/officeDocument/2006/relationships/slide" Target="slid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 Id="rId3" Type="http://schemas.openxmlformats.org/officeDocument/2006/relationships/slide" Target="slid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 Id="rId3" Type="http://schemas.openxmlformats.org/officeDocument/2006/relationships/slide" Target="slid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g"/><Relationship Id="rId3" Type="http://schemas.openxmlformats.org/officeDocument/2006/relationships/slide" Target="slid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g"/><Relationship Id="rId3" Type="http://schemas.openxmlformats.org/officeDocument/2006/relationships/slide" Target="slide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g"/><Relationship Id="rId3" Type="http://schemas.openxmlformats.org/officeDocument/2006/relationships/slide" Target="slid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g"/><Relationship Id="rId3" Type="http://schemas.openxmlformats.org/officeDocument/2006/relationships/slide" Target="slid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g"/><Relationship Id="rId3" Type="http://schemas.openxmlformats.org/officeDocument/2006/relationships/slide" Target="slid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g"/><Relationship Id="rId3" Type="http://schemas.openxmlformats.org/officeDocument/2006/relationships/slide" Target="slid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g"/><Relationship Id="rId3" Type="http://schemas.openxmlformats.org/officeDocument/2006/relationships/slide" Target="slid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g"/><Relationship Id="rId3" Type="http://schemas.openxmlformats.org/officeDocument/2006/relationships/slide" Target="slide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g"/><Relationship Id="rId3" Type="http://schemas.openxmlformats.org/officeDocument/2006/relationships/slide" Target="slid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g"/><Relationship Id="rId3" Type="http://schemas.openxmlformats.org/officeDocument/2006/relationships/slide" Target="slide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g"/><Relationship Id="rId3" Type="http://schemas.openxmlformats.org/officeDocument/2006/relationships/slide" Target="slide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g"/><Relationship Id="rId3" Type="http://schemas.openxmlformats.org/officeDocument/2006/relationships/slide" Target="slid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g"/><Relationship Id="rId3" Type="http://schemas.openxmlformats.org/officeDocument/2006/relationships/slide" Target="slid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g"/><Relationship Id="rId3" Type="http://schemas.openxmlformats.org/officeDocument/2006/relationships/slide" Target="slide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jpg"/><Relationship Id="rId3" Type="http://schemas.openxmlformats.org/officeDocument/2006/relationships/slide" Target="slide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jpg"/><Relationship Id="rId3" Type="http://schemas.openxmlformats.org/officeDocument/2006/relationships/slide" Target="slide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g"/><Relationship Id="rId3" Type="http://schemas.openxmlformats.org/officeDocument/2006/relationships/slide" Target="slide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jpg"/><Relationship Id="rId3" Type="http://schemas.openxmlformats.org/officeDocument/2006/relationships/slide" Target="slide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jpg"/><Relationship Id="rId3" Type="http://schemas.openxmlformats.org/officeDocument/2006/relationships/slide" Target="slid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jpg"/><Relationship Id="rId3" Type="http://schemas.openxmlformats.org/officeDocument/2006/relationships/slide" Target="slid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jpg"/><Relationship Id="rId3" Type="http://schemas.openxmlformats.org/officeDocument/2006/relationships/slide" Target="slide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g"/><Relationship Id="rId3" Type="http://schemas.openxmlformats.org/officeDocument/2006/relationships/slide" Target="slide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jpg"/><Relationship Id="rId3" Type="http://schemas.openxmlformats.org/officeDocument/2006/relationships/slide" Target="slide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jpg"/><Relationship Id="rId3" Type="http://schemas.openxmlformats.org/officeDocument/2006/relationships/slide" Target="slide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jpg"/><Relationship Id="rId3" Type="http://schemas.openxmlformats.org/officeDocument/2006/relationships/slide" Target="slide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g"/><Relationship Id="rId3" Type="http://schemas.openxmlformats.org/officeDocument/2006/relationships/slide" Target="slide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jpg"/><Relationship Id="rId3" Type="http://schemas.openxmlformats.org/officeDocument/2006/relationships/slide" Target="slide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jpg"/><Relationship Id="rId3" Type="http://schemas.openxmlformats.org/officeDocument/2006/relationships/slide" Target="slide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g"/><Relationship Id="rId3" Type="http://schemas.openxmlformats.org/officeDocument/2006/relationships/slide" Target="slide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jpg"/><Relationship Id="rId3" Type="http://schemas.openxmlformats.org/officeDocument/2006/relationships/slide" Target="slide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jpg"/><Relationship Id="rId3" Type="http://schemas.openxmlformats.org/officeDocument/2006/relationships/slide" Target="slide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jpg"/><Relationship Id="rId3" Type="http://schemas.openxmlformats.org/officeDocument/2006/relationships/slide" Target="slide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jpg"/><Relationship Id="rId3" Type="http://schemas.openxmlformats.org/officeDocument/2006/relationships/slide" Target="slide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jpg"/><Relationship Id="rId3" Type="http://schemas.openxmlformats.org/officeDocument/2006/relationships/slide" Target="slide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jpg"/><Relationship Id="rId3" Type="http://schemas.openxmlformats.org/officeDocument/2006/relationships/slide" Target="slide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jpg"/><Relationship Id="rId3" Type="http://schemas.openxmlformats.org/officeDocument/2006/relationships/slide" Target="slide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jpg"/><Relationship Id="rId3" Type="http://schemas.openxmlformats.org/officeDocument/2006/relationships/slide" Target="slide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jpg"/><Relationship Id="rId3" Type="http://schemas.openxmlformats.org/officeDocument/2006/relationships/slide" Target="slide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jpg"/><Relationship Id="rId3" Type="http://schemas.openxmlformats.org/officeDocument/2006/relationships/slide" Target="slide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jpg"/><Relationship Id="rId3" Type="http://schemas.openxmlformats.org/officeDocument/2006/relationships/slide" Target="slide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jpg"/><Relationship Id="rId3" Type="http://schemas.openxmlformats.org/officeDocument/2006/relationships/slide" Target="slide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5.jpg"/><Relationship Id="rId3" Type="http://schemas.openxmlformats.org/officeDocument/2006/relationships/slide" Target="slide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jpg"/><Relationship Id="rId3" Type="http://schemas.openxmlformats.org/officeDocument/2006/relationships/slide" Target="slide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jpg"/><Relationship Id="rId3" Type="http://schemas.openxmlformats.org/officeDocument/2006/relationships/slide" Target="slide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jpg"/><Relationship Id="rId3" Type="http://schemas.openxmlformats.org/officeDocument/2006/relationships/slide" Target="slide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jpg"/><Relationship Id="rId3" Type="http://schemas.openxmlformats.org/officeDocument/2006/relationships/slide" Target="slide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jpg"/><Relationship Id="rId3" Type="http://schemas.openxmlformats.org/officeDocument/2006/relationships/slide" Target="slide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jpg"/><Relationship Id="rId3" Type="http://schemas.openxmlformats.org/officeDocument/2006/relationships/slide" Target="slide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2.jpg"/><Relationship Id="rId3" Type="http://schemas.openxmlformats.org/officeDocument/2006/relationships/slide" Target="slide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3.jpg"/><Relationship Id="rId3" Type="http://schemas.openxmlformats.org/officeDocument/2006/relationships/slide" Target="slide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4.jpg"/><Relationship Id="rId3" Type="http://schemas.openxmlformats.org/officeDocument/2006/relationships/slide" Target="slide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jpg"/><Relationship Id="rId3" Type="http://schemas.openxmlformats.org/officeDocument/2006/relationships/slide" Target="slide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6.jpg"/><Relationship Id="rId3" Type="http://schemas.openxmlformats.org/officeDocument/2006/relationships/slide" Target="slide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7.jpg"/><Relationship Id="rId3" Type="http://schemas.openxmlformats.org/officeDocument/2006/relationships/slide" Target="slide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jpg"/><Relationship Id="rId3" Type="http://schemas.openxmlformats.org/officeDocument/2006/relationships/slide" Target="slide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9.jpg"/><Relationship Id="rId3" Type="http://schemas.openxmlformats.org/officeDocument/2006/relationships/slide" Target="slide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0.jpg"/><Relationship Id="rId3" Type="http://schemas.openxmlformats.org/officeDocument/2006/relationships/slide" Target="slide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jpg"/><Relationship Id="rId3" Type="http://schemas.openxmlformats.org/officeDocument/2006/relationships/slide" Target="slide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2.jpg"/><Relationship Id="rId3" Type="http://schemas.openxmlformats.org/officeDocument/2006/relationships/slide" Target="slide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3.jpg"/><Relationship Id="rId3" Type="http://schemas.openxmlformats.org/officeDocument/2006/relationships/slide" Target="slide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4.jpg"/><Relationship Id="rId3" Type="http://schemas.openxmlformats.org/officeDocument/2006/relationships/slide" Target="slide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jpg"/><Relationship Id="rId3" Type="http://schemas.openxmlformats.org/officeDocument/2006/relationships/slide" Target="slide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6.jpg"/><Relationship Id="rId3" Type="http://schemas.openxmlformats.org/officeDocument/2006/relationships/slide" Target="slide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7.jpg"/><Relationship Id="rId3" Type="http://schemas.openxmlformats.org/officeDocument/2006/relationships/slide" Target="slide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8.jpg"/><Relationship Id="rId3" Type="http://schemas.openxmlformats.org/officeDocument/2006/relationships/slide" Target="slide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jpg"/><Relationship Id="rId3" Type="http://schemas.openxmlformats.org/officeDocument/2006/relationships/slide" Target="slide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jpg"/><Relationship Id="rId3" Type="http://schemas.openxmlformats.org/officeDocument/2006/relationships/slide" Target="slide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jpg"/><Relationship Id="rId3" Type="http://schemas.openxmlformats.org/officeDocument/2006/relationships/slide" Target="slide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jpg"/><Relationship Id="rId3" Type="http://schemas.openxmlformats.org/officeDocument/2006/relationships/slide" Target="slide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jpg"/><Relationship Id="rId3" Type="http://schemas.openxmlformats.org/officeDocument/2006/relationships/slide" Target="slide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4.jpg"/><Relationship Id="rId3" Type="http://schemas.openxmlformats.org/officeDocument/2006/relationships/slide" Target="slide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jpg"/><Relationship Id="rId3" Type="http://schemas.openxmlformats.org/officeDocument/2006/relationships/slide" Target="slide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6.jpg"/><Relationship Id="rId3" Type="http://schemas.openxmlformats.org/officeDocument/2006/relationships/slide" Target="slide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jpg"/><Relationship Id="rId3" Type="http://schemas.openxmlformats.org/officeDocument/2006/relationships/slide" Target="slide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8.jpg"/><Relationship Id="rId3" Type="http://schemas.openxmlformats.org/officeDocument/2006/relationships/slide" Target="slide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jpg"/><Relationship Id="rId3" Type="http://schemas.openxmlformats.org/officeDocument/2006/relationships/slide" Target="slide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0.jpg"/><Relationship Id="rId3" Type="http://schemas.openxmlformats.org/officeDocument/2006/relationships/slide" Target="slide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jpg"/><Relationship Id="rId3" Type="http://schemas.openxmlformats.org/officeDocument/2006/relationships/slide" Target="slide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2.jpg"/><Relationship Id="rId3" Type="http://schemas.openxmlformats.org/officeDocument/2006/relationships/slide" Target="slide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jpg"/><Relationship Id="rId3" Type="http://schemas.openxmlformats.org/officeDocument/2006/relationships/slide" Target="slide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4.jpg"/><Relationship Id="rId3" Type="http://schemas.openxmlformats.org/officeDocument/2006/relationships/slide" Target="slide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5.jpg"/><Relationship Id="rId3" Type="http://schemas.openxmlformats.org/officeDocument/2006/relationships/slide" Target="slide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6.jpg"/><Relationship Id="rId3" Type="http://schemas.openxmlformats.org/officeDocument/2006/relationships/slide" Target="slide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7.jpg"/><Relationship Id="rId3" Type="http://schemas.openxmlformats.org/officeDocument/2006/relationships/slide" Target="slide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8.jpg"/><Relationship Id="rId3" Type="http://schemas.openxmlformats.org/officeDocument/2006/relationships/slide" Target="slide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9.jpg"/><Relationship Id="rId3" Type="http://schemas.openxmlformats.org/officeDocument/2006/relationships/slide" Target="slide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0.jpg"/><Relationship Id="rId3" Type="http://schemas.openxmlformats.org/officeDocument/2006/relationships/slide" Target="slide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1.jpg"/><Relationship Id="rId3" Type="http://schemas.openxmlformats.org/officeDocument/2006/relationships/slide" Target="slide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2.jpg"/><Relationship Id="rId3"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404664"/>
            <a:ext cx="7416824" cy="5755422"/>
          </a:xfrm>
          <a:prstGeom prst="rect">
            <a:avLst/>
          </a:prstGeom>
          <a:noFill/>
        </p:spPr>
        <p:txBody>
          <a:bodyPr wrap="square" rtlCol="0">
            <a:spAutoFit/>
          </a:bodyPr>
          <a:lstStyle/>
          <a:p>
            <a:r>
              <a:rPr lang="en-US" sz="2200" dirty="0" smtClean="0"/>
              <a:t>Mapping areas of operation of Mexican criminal groups</a:t>
            </a:r>
          </a:p>
          <a:p>
            <a:r>
              <a:rPr lang="en-US" dirty="0" smtClean="0"/>
              <a:t>By Michele </a:t>
            </a:r>
            <a:r>
              <a:rPr lang="en-US" dirty="0" err="1" smtClean="0"/>
              <a:t>Coscia</a:t>
            </a:r>
            <a:r>
              <a:rPr lang="en-US" dirty="0" smtClean="0"/>
              <a:t>* </a:t>
            </a:r>
            <a:r>
              <a:rPr lang="en-US" dirty="0"/>
              <a:t>and Viridiana Rios</a:t>
            </a:r>
            <a:r>
              <a:rPr lang="en-US" dirty="0" smtClean="0"/>
              <a:t>**</a:t>
            </a:r>
          </a:p>
          <a:p>
            <a:endParaRPr lang="en-US" dirty="0"/>
          </a:p>
          <a:p>
            <a:endParaRPr lang="en-US" dirty="0" smtClean="0"/>
          </a:p>
          <a:p>
            <a:endParaRPr lang="en-US" u="sng" dirty="0" smtClean="0"/>
          </a:p>
          <a:p>
            <a:endParaRPr lang="en-US" u="sng" dirty="0"/>
          </a:p>
          <a:p>
            <a:endParaRPr lang="en-US" u="sng" dirty="0" smtClean="0"/>
          </a:p>
          <a:p>
            <a:endParaRPr lang="en-US" u="sng" dirty="0"/>
          </a:p>
          <a:p>
            <a:r>
              <a:rPr lang="en-US" sz="1600" u="sng" dirty="0" smtClean="0"/>
              <a:t>Results:</a:t>
            </a:r>
            <a:r>
              <a:rPr lang="en-US" sz="1600" dirty="0" smtClean="0"/>
              <a:t> </a:t>
            </a:r>
            <a:r>
              <a:rPr lang="en-US" sz="1600" dirty="0" smtClean="0">
                <a:hlinkClick r:id="rId2" action="ppaction://hlinksldjump"/>
              </a:rPr>
              <a:t>Zetas</a:t>
            </a:r>
            <a:r>
              <a:rPr lang="en-US" sz="1600" dirty="0"/>
              <a:t>, </a:t>
            </a:r>
            <a:r>
              <a:rPr lang="en-US" sz="1600" dirty="0">
                <a:hlinkClick r:id="rId3" action="ppaction://hlinksldjump"/>
              </a:rPr>
              <a:t>Familia</a:t>
            </a:r>
            <a:r>
              <a:rPr lang="en-US" sz="1600" dirty="0"/>
              <a:t>, </a:t>
            </a:r>
            <a:r>
              <a:rPr lang="en-US" sz="1600" dirty="0" err="1" smtClean="0">
                <a:hlinkClick r:id="rId4" action="ppaction://hlinksldjump"/>
              </a:rPr>
              <a:t>Golfo</a:t>
            </a:r>
            <a:r>
              <a:rPr lang="en-US" sz="1600" dirty="0"/>
              <a:t>, </a:t>
            </a:r>
            <a:r>
              <a:rPr lang="en-US" sz="1600" dirty="0" smtClean="0">
                <a:hlinkClick r:id="rId5" action="ppaction://hlinksldjump"/>
              </a:rPr>
              <a:t>Sinaloa</a:t>
            </a:r>
            <a:r>
              <a:rPr lang="en-US" sz="1600" dirty="0" smtClean="0"/>
              <a:t>, </a:t>
            </a:r>
            <a:r>
              <a:rPr lang="en-US" sz="1600" dirty="0" smtClean="0">
                <a:hlinkClick r:id="rId6" action="ppaction://hlinksldjump"/>
              </a:rPr>
              <a:t>Juarez</a:t>
            </a:r>
            <a:r>
              <a:rPr lang="en-US" sz="1600" dirty="0" smtClean="0"/>
              <a:t>, </a:t>
            </a:r>
            <a:r>
              <a:rPr lang="en-US" sz="1600" dirty="0" smtClean="0">
                <a:hlinkClick r:id="rId7" action="ppaction://hlinksldjump"/>
              </a:rPr>
              <a:t>Tijuana</a:t>
            </a:r>
            <a:r>
              <a:rPr lang="en-US" sz="1600" dirty="0" smtClean="0"/>
              <a:t>, </a:t>
            </a:r>
            <a:r>
              <a:rPr lang="en-US" sz="1600" dirty="0" smtClean="0">
                <a:hlinkClick r:id="rId8" action="ppaction://hlinksldjump"/>
              </a:rPr>
              <a:t>Barbie</a:t>
            </a:r>
            <a:r>
              <a:rPr lang="en-US" sz="1600" dirty="0" smtClean="0"/>
              <a:t>, and </a:t>
            </a:r>
            <a:r>
              <a:rPr lang="en-US" sz="1600" dirty="0">
                <a:hlinkClick r:id="rId9" action="ppaction://hlinksldjump"/>
              </a:rPr>
              <a:t>Beltran </a:t>
            </a:r>
            <a:r>
              <a:rPr lang="en-US" sz="1600" dirty="0" err="1">
                <a:hlinkClick r:id="rId9" action="ppaction://hlinksldjump"/>
              </a:rPr>
              <a:t>Leyva</a:t>
            </a:r>
            <a:r>
              <a:rPr lang="en-US" sz="1600" dirty="0"/>
              <a:t>, </a:t>
            </a:r>
            <a:endParaRPr lang="en-US" sz="1600" u="sng" dirty="0" smtClean="0"/>
          </a:p>
          <a:p>
            <a:endParaRPr lang="en-US" sz="1600" u="sng" dirty="0"/>
          </a:p>
          <a:p>
            <a:r>
              <a:rPr lang="en-US" sz="1600" u="sng" dirty="0" smtClean="0"/>
              <a:t>Methodology:</a:t>
            </a:r>
            <a:r>
              <a:rPr lang="en-US" sz="1600" dirty="0" smtClean="0"/>
              <a:t> Automatized search algorithm designed to extract online content from specialized blogs and local </a:t>
            </a:r>
            <a:r>
              <a:rPr lang="en-US" sz="1600" dirty="0"/>
              <a:t>newspapers filtering assuming an </a:t>
            </a:r>
            <a:r>
              <a:rPr lang="en-US" sz="1600" dirty="0" err="1"/>
              <a:t>hypergeometric</a:t>
            </a:r>
            <a:r>
              <a:rPr lang="en-US" sz="1600" dirty="0"/>
              <a:t> distribution. </a:t>
            </a:r>
            <a:r>
              <a:rPr lang="en-US" sz="1600" dirty="0" smtClean="0"/>
              <a:t>The algorithm uses as inputs key terms that proxy for location and membership to criminal organizations, and provides as outputs the municipalities in which 16 criminal organizations have operated from 1999 to 2010.</a:t>
            </a:r>
          </a:p>
          <a:p>
            <a:endParaRPr lang="en-US" dirty="0"/>
          </a:p>
          <a:p>
            <a:r>
              <a:rPr lang="en-US" sz="1600" u="sng" dirty="0" smtClean="0"/>
              <a:t>Source:</a:t>
            </a:r>
            <a:r>
              <a:rPr lang="en-US" sz="1600" dirty="0" smtClean="0"/>
              <a:t> </a:t>
            </a:r>
            <a:r>
              <a:rPr lang="en-US" sz="1600" dirty="0" err="1" smtClean="0"/>
              <a:t>Coscia</a:t>
            </a:r>
            <a:r>
              <a:rPr lang="en-US" sz="1600" dirty="0" smtClean="0"/>
              <a:t>, Michele and Viridiana </a:t>
            </a:r>
            <a:r>
              <a:rPr lang="en-US" sz="1600" dirty="0"/>
              <a:t>Rios “</a:t>
            </a:r>
            <a:r>
              <a:rPr lang="en-US" sz="1600" dirty="0">
                <a:hlinkClick r:id="rId10" action="ppaction://hlinkfile"/>
              </a:rPr>
              <a:t>Knowing Where and How Criminal Organizations </a:t>
            </a:r>
            <a:r>
              <a:rPr lang="en-US" sz="1600" dirty="0" smtClean="0">
                <a:hlinkClick r:id="rId10" action="ppaction://hlinkfile"/>
              </a:rPr>
              <a:t>Operate Using </a:t>
            </a:r>
            <a:r>
              <a:rPr lang="en-US" sz="1600" dirty="0">
                <a:hlinkClick r:id="rId10" action="ppaction://hlinkfile"/>
              </a:rPr>
              <a:t>Web Content</a:t>
            </a:r>
            <a:r>
              <a:rPr lang="en-US" sz="1600" dirty="0"/>
              <a:t>” in CIKM’12, October 29–November 2, 2012, Maui, HI, </a:t>
            </a:r>
            <a:r>
              <a:rPr lang="en-US" sz="1600" dirty="0" smtClean="0"/>
              <a:t>USA. Copyright </a:t>
            </a:r>
            <a:r>
              <a:rPr lang="en-US" sz="1600" dirty="0"/>
              <a:t>2012 ACM </a:t>
            </a:r>
            <a:r>
              <a:rPr lang="en-US" sz="1600" dirty="0" smtClean="0"/>
              <a:t>978-1-4503-1156-4/12/10</a:t>
            </a:r>
            <a:endParaRPr lang="en-US" sz="1600" u="sng" dirty="0"/>
          </a:p>
          <a:p>
            <a:endParaRPr lang="en-US" dirty="0" smtClean="0"/>
          </a:p>
          <a:p>
            <a:r>
              <a:rPr lang="en-US" sz="1200" dirty="0" smtClean="0"/>
              <a:t>*Fellow </a:t>
            </a:r>
            <a:r>
              <a:rPr lang="en-US" sz="1200" dirty="0"/>
              <a:t>at </a:t>
            </a:r>
            <a:r>
              <a:rPr lang="en-US" sz="1200" dirty="0" smtClean="0"/>
              <a:t>Google and at the </a:t>
            </a:r>
            <a:r>
              <a:rPr lang="en-US" sz="1200" dirty="0"/>
              <a:t>Center for International </a:t>
            </a:r>
            <a:r>
              <a:rPr lang="en-US" sz="1200" dirty="0" smtClean="0"/>
              <a:t>Development, Harvard Kennedy School (HKS).</a:t>
            </a:r>
          </a:p>
          <a:p>
            <a:r>
              <a:rPr lang="en-US" sz="1200" dirty="0"/>
              <a:t>*Department of Government, Harvard University; Fellow in Inequality &amp; Criminal Justice, HKS</a:t>
            </a:r>
            <a:r>
              <a:rPr lang="en-US" sz="1200" dirty="0" smtClean="0"/>
              <a:t>.</a:t>
            </a:r>
            <a:endParaRPr lang="en-US" sz="1200" dirty="0"/>
          </a:p>
        </p:txBody>
      </p:sp>
    </p:spTree>
    <p:extLst>
      <p:ext uri="{BB962C8B-B14F-4D97-AF65-F5344CB8AC3E}">
        <p14:creationId xmlns:p14="http://schemas.microsoft.com/office/powerpoint/2010/main" val="297562100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11194611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75439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977448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3846025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8006081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2945271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22584499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4845879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70706994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85695817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49827455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24223626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0853072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8664231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88911992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55837083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73418860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59488549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60722521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63388605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27195954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47253033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66884586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4" name="Rectangle 3">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50406285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4" name="Rectangle 3">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62195276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41774669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15743214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95671401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38277331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51734056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91915008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34519309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97437792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19036666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96331101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65627370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08862840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046008617"/>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31883969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29638243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7936706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69589455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12600380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38384210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23888813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26888222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64824014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54627244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86902554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48973197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36185574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30097776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231175911"/>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26995080"/>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42370449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449290418"/>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23568196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555214316"/>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955613966"/>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082832411"/>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92479969"/>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311444618"/>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13902545"/>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537725480"/>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97866656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325715611"/>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162014192"/>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396362714"/>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4" name="Rectangle 3">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016554493"/>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137144161"/>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469951780"/>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095492134"/>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865008819"/>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714610256"/>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426573266"/>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908317561"/>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539262420"/>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554104073"/>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465563273"/>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849212061"/>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386166650"/>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044761208"/>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526574184"/>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28038885"/>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759549083"/>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311797022"/>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524427175"/>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601120805"/>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614767591"/>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56347309"/>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524357707"/>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039085190"/>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424100694"/>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158902652"/>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811102548"/>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810278472"/>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024758684"/>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167984152"/>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8" y="188640"/>
            <a:ext cx="9144000" cy="6465126"/>
          </a:xfrm>
          <a:prstGeom prst="rect">
            <a:avLst/>
          </a:prstGeom>
        </p:spPr>
      </p:pic>
      <p:sp>
        <p:nvSpPr>
          <p:cNvPr id="4" name="Rectangle 3">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606740790"/>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522926957"/>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155962997"/>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57772922"/>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940258676"/>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945492659"/>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75703948"/>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116787349"/>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103699510"/>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3956172136"/>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1511762891"/>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
        <p:nvSpPr>
          <p:cNvPr id="4" name="Rectangle 3">
            <a:hlinkClick r:id="rId3" action="ppaction://hlinksldjump"/>
          </p:cNvPr>
          <p:cNvSpPr/>
          <p:nvPr/>
        </p:nvSpPr>
        <p:spPr>
          <a:xfrm>
            <a:off x="7028656" y="5570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197671617"/>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2214584181"/>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437"/>
            <a:ext cx="9144000" cy="6465126"/>
          </a:xfrm>
          <a:prstGeom prst="rect">
            <a:avLst/>
          </a:prstGeom>
        </p:spPr>
      </p:pic>
      <p:sp>
        <p:nvSpPr>
          <p:cNvPr id="3" name="Rectangle 2">
            <a:hlinkClick r:id="rId3" action="ppaction://hlinksldjump"/>
          </p:cNvPr>
          <p:cNvSpPr/>
          <p:nvPr/>
        </p:nvSpPr>
        <p:spPr>
          <a:xfrm>
            <a:off x="6876256" y="404664"/>
            <a:ext cx="1990610" cy="369332"/>
          </a:xfrm>
          <a:prstGeom prst="rect">
            <a:avLst/>
          </a:prstGeom>
        </p:spPr>
        <p:txBody>
          <a:bodyPr wrap="none">
            <a:spAutoFit/>
          </a:bodyPr>
          <a:lstStyle/>
          <a:p>
            <a:r>
              <a:rPr lang="en-US" dirty="0">
                <a:hlinkClick r:id="rId3" action="ppaction://hlinksldjump"/>
              </a:rPr>
              <a:t>Back to main menu</a:t>
            </a:r>
            <a:endParaRPr lang="en-US" dirty="0"/>
          </a:p>
        </p:txBody>
      </p:sp>
    </p:spTree>
    <p:extLst>
      <p:ext uri="{BB962C8B-B14F-4D97-AF65-F5344CB8AC3E}">
        <p14:creationId xmlns:p14="http://schemas.microsoft.com/office/powerpoint/2010/main" val="45801825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637</Words>
  <Application>Microsoft Macintosh PowerPoint</Application>
  <PresentationFormat>Presentación en pantalla (4:3)</PresentationFormat>
  <Paragraphs>129</Paragraphs>
  <Slides>113</Slides>
  <Notes>0</Notes>
  <HiddenSlides>0</HiddenSlides>
  <MMClips>0</MMClips>
  <ScaleCrop>false</ScaleCrop>
  <HeadingPairs>
    <vt:vector size="4" baseType="variant">
      <vt:variant>
        <vt:lpstr>Tema</vt:lpstr>
      </vt:variant>
      <vt:variant>
        <vt:i4>1</vt:i4>
      </vt:variant>
      <vt:variant>
        <vt:lpstr>Títulos de diapositiva</vt:lpstr>
      </vt:variant>
      <vt:variant>
        <vt:i4>113</vt:i4>
      </vt:variant>
    </vt:vector>
  </HeadingPairs>
  <TitlesOfParts>
    <vt:vector size="114"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Animal</dc:creator>
  <cp:lastModifiedBy>Laura</cp:lastModifiedBy>
  <cp:revision>13</cp:revision>
  <dcterms:created xsi:type="dcterms:W3CDTF">2012-02-08T05:40:48Z</dcterms:created>
  <dcterms:modified xsi:type="dcterms:W3CDTF">2012-11-08T22:46:09Z</dcterms:modified>
</cp:coreProperties>
</file>